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Average"/>
      <p:regular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verage-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how do we go about making the solution faster?</a:t>
            </a:r>
          </a:p>
          <a:p>
            <a:pPr lvl="0">
              <a:spcBef>
                <a:spcPts val="0"/>
              </a:spcBef>
              <a:buNone/>
            </a:pPr>
            <a:r>
              <a:t/>
            </a:r>
            <a:endParaRPr/>
          </a:p>
          <a:p>
            <a:pPr lvl="0">
              <a:spcBef>
                <a:spcPts val="0"/>
              </a:spcBef>
              <a:buNone/>
            </a:pPr>
            <a:r>
              <a:rPr lang="en"/>
              <a:t>There are two ways of viewing our data: raster layers and vector layers.</a:t>
            </a:r>
          </a:p>
          <a:p>
            <a:pPr lvl="0">
              <a:spcBef>
                <a:spcPts val="0"/>
              </a:spcBef>
              <a:buNone/>
            </a:pPr>
            <a:r>
              <a:t/>
            </a:r>
            <a:endParaRPr/>
          </a:p>
          <a:p>
            <a:pPr lvl="0">
              <a:spcBef>
                <a:spcPts val="0"/>
              </a:spcBef>
              <a:buNone/>
            </a:pPr>
            <a:r>
              <a:rPr lang="en"/>
              <a:t>A raster layer of data is like a summary. By visualizing the points into a static image, we have the advantage of generating and sending the summary on much slower connections and clients. However, this doesn’t allow much flexibility in the way of looking at individual data points, in other words the resolution. </a:t>
            </a:r>
          </a:p>
          <a:p>
            <a:pPr lvl="0">
              <a:spcBef>
                <a:spcPts val="0"/>
              </a:spcBef>
              <a:buNone/>
            </a:pPr>
            <a:r>
              <a:t/>
            </a:r>
            <a:endParaRPr/>
          </a:p>
          <a:p>
            <a:pPr lvl="0">
              <a:spcBef>
                <a:spcPts val="0"/>
              </a:spcBef>
              <a:buNone/>
            </a:pPr>
            <a:r>
              <a:rPr lang="en"/>
              <a:t>A vector layer of data more accurately reflects the points as the individual points themselves. This allows the user to individually select the points in the context of a map, but it doesn’t take much points (beyond the thousands) to cause performance degradation on the client-side.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One main challenge is the problem of when to use rasterized layers compared with vector layers.</a:t>
            </a:r>
          </a:p>
          <a:p>
            <a:pPr lvl="0">
              <a:spcBef>
                <a:spcPts val="0"/>
              </a:spcBef>
              <a:buNone/>
            </a:pPr>
            <a:r>
              <a:t/>
            </a:r>
            <a:endParaRPr/>
          </a:p>
          <a:p>
            <a:pPr lvl="0">
              <a:spcBef>
                <a:spcPts val="0"/>
              </a:spcBef>
              <a:buNone/>
            </a:pPr>
            <a:r>
              <a:rPr lang="en"/>
              <a:t>Our solution is to dynamically switch between a rasterized layer and a vector layer by using the gsconfig Python library to change GeoServer’s configuration on-the-fly.</a:t>
            </a:r>
          </a:p>
          <a:p>
            <a:pPr lvl="0">
              <a:spcBef>
                <a:spcPts val="0"/>
              </a:spcBef>
              <a:buNone/>
            </a:pPr>
            <a:r>
              <a:t/>
            </a:r>
            <a:endParaRPr/>
          </a:p>
          <a:p>
            <a:pPr lvl="0">
              <a:spcBef>
                <a:spcPts val="0"/>
              </a:spcBef>
              <a:buNone/>
            </a:pPr>
            <a:r>
              <a:rPr lang="en"/>
              <a:t>An example of a rasterized image is shown here taken by the data from the Clementine spacecraft. Our rasterized layers will look similar to this.</a:t>
            </a:r>
          </a:p>
          <a:p>
            <a:pPr lvl="0">
              <a:spcBef>
                <a:spcPts val="0"/>
              </a:spcBef>
              <a:buNone/>
            </a:pPr>
            <a:r>
              <a:t/>
            </a:r>
            <a:endParaRPr/>
          </a:p>
          <a:p>
            <a:pPr lvl="0">
              <a:spcBef>
                <a:spcPts val="0"/>
              </a:spcBef>
              <a:buNone/>
            </a:pPr>
            <a:r>
              <a:rPr lang="en"/>
              <a:t>Another challenge is to make sure that not too much data will be sent over-the-wire when we do use a vector layer. When we’re working with a vast array of points, we need to consider the data structure we use. Our two main considerations are BSON arrays and raw hex arrays, or some combination of the two. We’ll use MongoDB to benchmark queries to get hard numbers on which is the fastest to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Basic Prototype that is full stack with leaflet and capable of looking at </a:t>
            </a:r>
            <a:r>
              <a:rPr lang="en"/>
              <a:t>spectral</a:t>
            </a:r>
            <a:r>
              <a:rPr lang="en"/>
              <a:t>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Because all of the technologies we have used are Open Geospatial Consortium (OGC) </a:t>
            </a:r>
            <a:r>
              <a:rPr lang="en"/>
              <a:t>compliant</a:t>
            </a:r>
            <a:r>
              <a:rPr lang="en"/>
              <a:t> these is easily extendable to other datasets.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Planetary</a:t>
            </a:r>
            <a:r>
              <a:rPr lang="en"/>
              <a:t> Data Conference</a:t>
            </a:r>
          </a:p>
          <a:p>
            <a:pPr lvl="0">
              <a:spcBef>
                <a:spcPts val="0"/>
              </a:spcBef>
              <a:buNone/>
            </a:pPr>
            <a:r>
              <a:rPr lang="en"/>
              <a:t>Thanks for listening, we would love to answer any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purpose of Kaguya is to spectrally map the surface of the Moon.</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t>USGS Astrogeology Science Center Located in Flagstaff</a:t>
            </a:r>
            <a:br>
              <a:rPr lang="en"/>
            </a:br>
            <a:r>
              <a:rPr lang="en"/>
              <a:t>Research regarding “the origins, evolutions, and geologic processes”1 of our neighboring planets, moons, and other extraterrestrial objects</a:t>
            </a:r>
            <a:br>
              <a:rPr lang="en"/>
            </a:br>
            <a:r>
              <a:rPr lang="en"/>
              <a:t>Jay Laura has a Ph. D. in GIScience and Geocomputation</a:t>
            </a:r>
            <a:br>
              <a:rPr lang="en"/>
            </a:br>
            <a:r>
              <a:rPr lang="en"/>
              <a:t>Trent Hare has an Masters in Computer Science</a:t>
            </a:r>
            <a:br>
              <a:rPr lang="en"/>
            </a:br>
            <a:r>
              <a:rPr lang="en"/>
              <a:t>Assist scientists in making maps </a:t>
            </a:r>
            <a:br>
              <a:rPr lang="en"/>
            </a:b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Results are </a:t>
            </a:r>
            <a:r>
              <a:rPr lang="en"/>
              <a:t>aggregated</a:t>
            </a:r>
            <a:r>
              <a:rPr lang="en"/>
              <a:t> by image and doesn’t allow for the automatic plotting of the data using dynamic context imagery</a:t>
            </a:r>
          </a:p>
          <a:p>
            <a:pPr lvl="0">
              <a:spcBef>
                <a:spcPts val="0"/>
              </a:spcBef>
              <a:buNone/>
            </a:pPr>
            <a:r>
              <a:rPr lang="en"/>
              <a:t>Does not allow for map based spatial search, or </a:t>
            </a:r>
            <a:r>
              <a:rPr lang="en"/>
              <a:t>exploratory</a:t>
            </a:r>
            <a:r>
              <a:rPr lang="en"/>
              <a:t> data analysis</a:t>
            </a:r>
          </a:p>
          <a:p>
            <a:pPr lvl="0" rtl="0">
              <a:spcBef>
                <a:spcPts val="0"/>
              </a:spcBef>
              <a:buNone/>
            </a:pPr>
            <a:r>
              <a:rPr lang="en"/>
              <a:t>All information must be downloaded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you can see, the current methods for accessing and analyzing this data is complex and time consuming. In order to streamline this process and make the Kaguya Spectral Profiler data more accessible, Team Selene is building a highly interactive web application for the visualization and analysis of this data. Our solution will allow for users to visualize the entire data set, as well as the </a:t>
            </a:r>
            <a:r>
              <a:rPr lang="en"/>
              <a:t>specific</a:t>
            </a:r>
            <a:r>
              <a:rPr lang="en"/>
              <a:t> </a:t>
            </a:r>
            <a:r>
              <a:rPr lang="en"/>
              <a:t>hyperspectral</a:t>
            </a:r>
            <a:r>
              <a:rPr lang="en"/>
              <a:t> data associated with each point. Our application cuts out a large portion of the overhead associated with the current system, and provides the tools to analyse the dataset in an exploratory way.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esktop.arcgis.com/en/arcmap/10.3/manage-data/raster-and-images/what-is-raster-data.htm" TargetMode="External"/><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J4Ggug3DrgQ" TargetMode="Externa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0" y="189975"/>
            <a:ext cx="7801500" cy="983700"/>
          </a:xfrm>
          <a:prstGeom prst="rect">
            <a:avLst/>
          </a:prstGeom>
        </p:spPr>
        <p:txBody>
          <a:bodyPr anchorCtr="0" anchor="b" bIns="91425" lIns="91425" rIns="91425" tIns="91425">
            <a:noAutofit/>
          </a:bodyPr>
          <a:lstStyle/>
          <a:p>
            <a:pPr lvl="0" rtl="0">
              <a:spcBef>
                <a:spcPts val="0"/>
              </a:spcBef>
              <a:buNone/>
            </a:pPr>
            <a:r>
              <a:rPr lang="en"/>
              <a:t>Team Selene</a:t>
            </a:r>
          </a:p>
        </p:txBody>
      </p:sp>
      <p:sp>
        <p:nvSpPr>
          <p:cNvPr id="60" name="Shape 60"/>
          <p:cNvSpPr txBox="1"/>
          <p:nvPr>
            <p:ph idx="1" type="subTitle"/>
          </p:nvPr>
        </p:nvSpPr>
        <p:spPr>
          <a:xfrm>
            <a:off x="671250" y="3174874"/>
            <a:ext cx="7801500" cy="1642800"/>
          </a:xfrm>
          <a:prstGeom prst="rect">
            <a:avLst/>
          </a:prstGeom>
        </p:spPr>
        <p:txBody>
          <a:bodyPr anchorCtr="0" anchor="t" bIns="91425" lIns="91425" rIns="91425" tIns="91425">
            <a:noAutofit/>
          </a:bodyPr>
          <a:lstStyle/>
          <a:p>
            <a:pPr lvl="0" rtl="0">
              <a:spcBef>
                <a:spcPts val="0"/>
              </a:spcBef>
              <a:buNone/>
            </a:pPr>
            <a:r>
              <a:rPr lang="en"/>
              <a:t>Team - Zowie Haugaard, Daniel Ohn, Christopher Philabaum, Kelvin Rodriguez, Makayla Shepherd </a:t>
            </a:r>
          </a:p>
          <a:p>
            <a:pPr lvl="0" rtl="0">
              <a:spcBef>
                <a:spcPts val="0"/>
              </a:spcBef>
              <a:buNone/>
            </a:pPr>
            <a:r>
              <a:rPr lang="en"/>
              <a:t>Client - Dr Jay Laura, Trent Hare USGS Astrogeology</a:t>
            </a:r>
          </a:p>
          <a:p>
            <a:pPr lvl="0" rtl="0">
              <a:spcBef>
                <a:spcPts val="0"/>
              </a:spcBef>
              <a:buNone/>
            </a:pPr>
            <a:r>
              <a:rPr lang="en"/>
              <a:t>Mentor - Dr James Palmer</a:t>
            </a:r>
          </a:p>
        </p:txBody>
      </p:sp>
      <p:pic>
        <p:nvPicPr>
          <p:cNvPr id="61" name="Shape 61"/>
          <p:cNvPicPr preferRelativeResize="0"/>
          <p:nvPr/>
        </p:nvPicPr>
        <p:blipFill>
          <a:blip r:embed="rId3">
            <a:alphaModFix/>
          </a:blip>
          <a:stretch>
            <a:fillRect/>
          </a:stretch>
        </p:blipFill>
        <p:spPr>
          <a:xfrm>
            <a:off x="3653812" y="1173674"/>
            <a:ext cx="1836375" cy="1836375"/>
          </a:xfrm>
          <a:prstGeom prst="rect">
            <a:avLst/>
          </a:prstGeom>
          <a:noFill/>
          <a:ln>
            <a:noFill/>
          </a:ln>
        </p:spPr>
      </p:pic>
      <p:sp>
        <p:nvSpPr>
          <p:cNvPr id="62" name="Shape 6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do we make this fast?</a:t>
            </a:r>
          </a:p>
        </p:txBody>
      </p:sp>
      <p:sp>
        <p:nvSpPr>
          <p:cNvPr id="137" name="Shape 13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spcBef>
                <a:spcPts val="0"/>
              </a:spcBef>
              <a:buSzPct val="100000"/>
            </a:pPr>
            <a:r>
              <a:rPr lang="en" sz="2000"/>
              <a:t>Vector Layers</a:t>
            </a:r>
          </a:p>
          <a:p>
            <a:pPr indent="-342900" lvl="1" marL="914400" rtl="0">
              <a:spcBef>
                <a:spcPts val="0"/>
              </a:spcBef>
              <a:buSzPct val="100000"/>
            </a:pPr>
            <a:r>
              <a:rPr lang="en" sz="1800"/>
              <a:t>Vector</a:t>
            </a:r>
          </a:p>
          <a:p>
            <a:pPr indent="-342900" lvl="1" marL="914400" rtl="0">
              <a:spcBef>
                <a:spcPts val="0"/>
              </a:spcBef>
              <a:buSzPct val="100000"/>
            </a:pPr>
            <a:r>
              <a:rPr lang="en" sz="1800"/>
              <a:t>Less data zoomed in</a:t>
            </a:r>
          </a:p>
          <a:p>
            <a:pPr indent="-342900" lvl="1" marL="914400" rtl="0">
              <a:spcBef>
                <a:spcPts val="0"/>
              </a:spcBef>
              <a:buSzPct val="100000"/>
            </a:pPr>
            <a:r>
              <a:rPr lang="en" sz="1800"/>
              <a:t>Better resolution</a:t>
            </a:r>
          </a:p>
          <a:p>
            <a:pPr indent="-355600" lvl="0" marL="457200" rtl="0">
              <a:spcBef>
                <a:spcPts val="0"/>
              </a:spcBef>
              <a:buSzPct val="100000"/>
            </a:pPr>
            <a:r>
              <a:rPr lang="en" sz="2000"/>
              <a:t>Raster Layers</a:t>
            </a:r>
          </a:p>
          <a:p>
            <a:pPr indent="-342900" lvl="1" marL="914400" rtl="0">
              <a:spcBef>
                <a:spcPts val="0"/>
              </a:spcBef>
              <a:buSzPct val="100000"/>
            </a:pPr>
            <a:r>
              <a:rPr lang="en" sz="1800"/>
              <a:t>Bitmap</a:t>
            </a:r>
          </a:p>
          <a:p>
            <a:pPr indent="-342900" lvl="1" marL="914400" rtl="0">
              <a:spcBef>
                <a:spcPts val="0"/>
              </a:spcBef>
              <a:buSzPct val="100000"/>
            </a:pPr>
            <a:r>
              <a:rPr lang="en" sz="1800"/>
              <a:t>Less data global view</a:t>
            </a:r>
          </a:p>
          <a:p>
            <a:pPr indent="-342900" lvl="1" marL="914400" rtl="0">
              <a:spcBef>
                <a:spcPts val="0"/>
              </a:spcBef>
              <a:buSzPct val="100000"/>
            </a:pPr>
            <a:r>
              <a:rPr lang="en" sz="1800"/>
              <a:t>Poor resolution</a:t>
            </a:r>
          </a:p>
        </p:txBody>
      </p:sp>
      <p:sp>
        <p:nvSpPr>
          <p:cNvPr id="138" name="Shape 1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39" name="Shape 139"/>
          <p:cNvSpPr txBox="1"/>
          <p:nvPr/>
        </p:nvSpPr>
        <p:spPr>
          <a:xfrm>
            <a:off x="4303200" y="4075137"/>
            <a:ext cx="4529100" cy="3357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CCCCCC"/>
                </a:solidFill>
                <a:latin typeface="Average"/>
                <a:ea typeface="Average"/>
                <a:cs typeface="Average"/>
                <a:sym typeface="Average"/>
              </a:rPr>
              <a:t>Source: ESRI ArcGIS, </a:t>
            </a:r>
            <a:r>
              <a:rPr lang="en" u="sng">
                <a:solidFill>
                  <a:schemeClr val="hlink"/>
                </a:solidFill>
                <a:latin typeface="Average"/>
                <a:ea typeface="Average"/>
                <a:cs typeface="Average"/>
                <a:sym typeface="Average"/>
                <a:hlinkClick r:id="rId3"/>
              </a:rPr>
              <a:t>http://desktop.arcgis.com/en/arcmap/10.3/manage-data/raster-and-images/what-is-raster-data.htm</a:t>
            </a:r>
          </a:p>
        </p:txBody>
      </p:sp>
      <p:pic>
        <p:nvPicPr>
          <p:cNvPr descr="2199939046_f3bf66d23f_o.gif" id="140" name="Shape 140"/>
          <p:cNvPicPr preferRelativeResize="0"/>
          <p:nvPr/>
        </p:nvPicPr>
        <p:blipFill rotWithShape="1">
          <a:blip r:embed="rId4">
            <a:alphaModFix/>
          </a:blip>
          <a:srcRect b="26040" l="0" r="0" t="0"/>
          <a:stretch/>
        </p:blipFill>
        <p:spPr>
          <a:xfrm>
            <a:off x="4651300" y="648525"/>
            <a:ext cx="3832900" cy="3156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Challenges and Resolutions</a:t>
            </a:r>
          </a:p>
        </p:txBody>
      </p:sp>
      <p:sp>
        <p:nvSpPr>
          <p:cNvPr id="146" name="Shape 14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spcBef>
                <a:spcPts val="0"/>
              </a:spcBef>
              <a:buSzPct val="100000"/>
            </a:pPr>
            <a:r>
              <a:rPr lang="en" sz="2000"/>
              <a:t>Raster vs Vector</a:t>
            </a:r>
          </a:p>
          <a:p>
            <a:pPr indent="-355600" lvl="1" marL="914400" rtl="0">
              <a:spcBef>
                <a:spcPts val="0"/>
              </a:spcBef>
              <a:buSzPct val="100000"/>
            </a:pPr>
            <a:r>
              <a:rPr lang="en" sz="2000"/>
              <a:t>Dynamically change</a:t>
            </a:r>
          </a:p>
          <a:p>
            <a:pPr indent="-355600" lvl="1" marL="914400" rtl="0">
              <a:spcBef>
                <a:spcPts val="0"/>
              </a:spcBef>
              <a:buSzPct val="100000"/>
            </a:pPr>
            <a:r>
              <a:rPr lang="en" sz="2000"/>
              <a:t>gsconfig</a:t>
            </a:r>
          </a:p>
          <a:p>
            <a:pPr indent="-342900" lvl="0" marL="457200" rtl="0">
              <a:spcBef>
                <a:spcPts val="0"/>
              </a:spcBef>
              <a:buSzPct val="100000"/>
            </a:pPr>
            <a:r>
              <a:rPr lang="en" sz="1800"/>
              <a:t>Testing</a:t>
            </a:r>
          </a:p>
          <a:p>
            <a:pPr indent="-342900" lvl="1" marL="914400" rtl="0">
              <a:spcBef>
                <a:spcPts val="0"/>
              </a:spcBef>
              <a:buSzPct val="100000"/>
            </a:pPr>
            <a:r>
              <a:rPr lang="en" sz="1800"/>
              <a:t>Code testing frameworks</a:t>
            </a:r>
          </a:p>
          <a:p>
            <a:pPr indent="-342900" lvl="2" marL="1371600" rtl="0">
              <a:spcBef>
                <a:spcPts val="0"/>
              </a:spcBef>
              <a:buSzPct val="100000"/>
            </a:pPr>
            <a:r>
              <a:rPr lang="en" sz="1800"/>
              <a:t>Mocha</a:t>
            </a:r>
          </a:p>
          <a:p>
            <a:pPr indent="-342900" lvl="2" marL="1371600" rtl="0">
              <a:spcBef>
                <a:spcPts val="0"/>
              </a:spcBef>
              <a:buSzPct val="100000"/>
            </a:pPr>
            <a:r>
              <a:rPr lang="en" sz="1800"/>
              <a:t>Chai</a:t>
            </a:r>
          </a:p>
          <a:p>
            <a:pPr indent="-342900" lvl="2" marL="1371600" rtl="0">
              <a:spcBef>
                <a:spcPts val="0"/>
              </a:spcBef>
              <a:buSzPct val="100000"/>
            </a:pPr>
            <a:r>
              <a:rPr lang="en" sz="1800"/>
              <a:t>Coverall</a:t>
            </a:r>
          </a:p>
          <a:p>
            <a:pPr indent="-342900" lvl="1" marL="914400" rtl="0">
              <a:spcBef>
                <a:spcPts val="0"/>
              </a:spcBef>
              <a:buSzPct val="100000"/>
            </a:pPr>
            <a:r>
              <a:rPr lang="en" sz="1800"/>
              <a:t>User studies</a:t>
            </a:r>
          </a:p>
          <a:p>
            <a:pPr lvl="0" marR="0" rtl="0" algn="l">
              <a:lnSpc>
                <a:spcPct val="115000"/>
              </a:lnSpc>
              <a:spcBef>
                <a:spcPts val="0"/>
              </a:spcBef>
              <a:spcAft>
                <a:spcPts val="1600"/>
              </a:spcAft>
              <a:buNone/>
            </a:pPr>
            <a:r>
              <a:t/>
            </a:r>
            <a:endParaRPr sz="1800"/>
          </a:p>
          <a:p>
            <a:pPr indent="0" lvl="0" marL="0" rtl="0">
              <a:spcBef>
                <a:spcPts val="0"/>
              </a:spcBef>
              <a:buNone/>
            </a:pPr>
            <a:r>
              <a:t/>
            </a:r>
            <a:endParaRPr sz="1800"/>
          </a:p>
        </p:txBody>
      </p:sp>
      <p:sp>
        <p:nvSpPr>
          <p:cNvPr id="147" name="Shape 147"/>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Moon_clementine_lidar.jpg" id="148" name="Shape 148"/>
          <p:cNvPicPr preferRelativeResize="0"/>
          <p:nvPr/>
        </p:nvPicPr>
        <p:blipFill>
          <a:blip r:embed="rId3">
            <a:alphaModFix/>
          </a:blip>
          <a:stretch>
            <a:fillRect/>
          </a:stretch>
        </p:blipFill>
        <p:spPr>
          <a:xfrm>
            <a:off x="4261825" y="1409649"/>
            <a:ext cx="4570477" cy="2285224"/>
          </a:xfrm>
          <a:prstGeom prst="rect">
            <a:avLst/>
          </a:prstGeom>
          <a:noFill/>
          <a:ln>
            <a:noFill/>
          </a:ln>
        </p:spPr>
      </p:pic>
      <p:sp>
        <p:nvSpPr>
          <p:cNvPr id="149" name="Shape 149"/>
          <p:cNvSpPr txBox="1"/>
          <p:nvPr/>
        </p:nvSpPr>
        <p:spPr>
          <a:xfrm>
            <a:off x="4630650" y="4086787"/>
            <a:ext cx="3832800" cy="572700"/>
          </a:xfrm>
          <a:prstGeom prst="rect">
            <a:avLst/>
          </a:prstGeom>
          <a:noFill/>
          <a:ln>
            <a:noFill/>
          </a:ln>
        </p:spPr>
        <p:txBody>
          <a:bodyPr anchorCtr="0" anchor="t" bIns="91425" lIns="91425" rIns="91425" tIns="91425">
            <a:noAutofit/>
          </a:bodyPr>
          <a:lstStyle/>
          <a:p>
            <a:pPr lvl="0" algn="ctr">
              <a:spcBef>
                <a:spcPts val="0"/>
              </a:spcBef>
              <a:buNone/>
            </a:pPr>
            <a:r>
              <a:rPr lang="en">
                <a:solidFill>
                  <a:schemeClr val="accent3"/>
                </a:solidFill>
                <a:latin typeface="Average"/>
                <a:ea typeface="Average"/>
                <a:cs typeface="Average"/>
                <a:sym typeface="Average"/>
              </a:rPr>
              <a:t>Taken from the Clementine spacecraft</a:t>
            </a:r>
          </a:p>
          <a:p>
            <a:pPr indent="0" lvl="0" marL="0" rtl="0" algn="ctr">
              <a:spcBef>
                <a:spcPts val="0"/>
              </a:spcBef>
              <a:buNone/>
            </a:pPr>
            <a:r>
              <a:rPr lang="en">
                <a:solidFill>
                  <a:schemeClr val="accent3"/>
                </a:solidFill>
                <a:latin typeface="Average"/>
                <a:ea typeface="Average"/>
                <a:cs typeface="Average"/>
                <a:sym typeface="Average"/>
              </a:rPr>
              <a:t>(Example of a raster layer)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Schedule</a:t>
            </a:r>
          </a:p>
        </p:txBody>
      </p:sp>
      <p:sp>
        <p:nvSpPr>
          <p:cNvPr id="155" name="Shape 15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56" name="Shape 156"/>
          <p:cNvPicPr preferRelativeResize="0"/>
          <p:nvPr/>
        </p:nvPicPr>
        <p:blipFill rotWithShape="1">
          <a:blip r:embed="rId3">
            <a:alphaModFix/>
          </a:blip>
          <a:srcRect b="0" l="-17229" r="19391" t="10944"/>
          <a:stretch/>
        </p:blipFill>
        <p:spPr>
          <a:xfrm>
            <a:off x="-1971600" y="1256200"/>
            <a:ext cx="11181408" cy="3192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Future Work</a:t>
            </a:r>
          </a:p>
        </p:txBody>
      </p:sp>
      <p:sp>
        <p:nvSpPr>
          <p:cNvPr id="162" name="Shape 16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Improve query controls</a:t>
            </a:r>
          </a:p>
          <a:p>
            <a:pPr indent="-228600" lvl="0" marL="457200" rtl="0">
              <a:spcBef>
                <a:spcPts val="0"/>
              </a:spcBef>
            </a:pPr>
            <a:r>
              <a:rPr lang="en"/>
              <a:t>Expand filtering options</a:t>
            </a:r>
          </a:p>
          <a:p>
            <a:pPr indent="-228600" lvl="0" marL="457200" rtl="0">
              <a:spcBef>
                <a:spcPts val="0"/>
              </a:spcBef>
            </a:pPr>
            <a:r>
              <a:rPr lang="en"/>
              <a:t>Polishing UI</a:t>
            </a:r>
          </a:p>
          <a:p>
            <a:pPr indent="-228600" lvl="0" marL="457200" rtl="0">
              <a:spcBef>
                <a:spcPts val="0"/>
              </a:spcBef>
            </a:pPr>
            <a:r>
              <a:rPr lang="en"/>
              <a:t>Apply to other datasets</a:t>
            </a:r>
          </a:p>
          <a:p>
            <a:pPr lvl="0">
              <a:spcBef>
                <a:spcPts val="0"/>
              </a:spcBef>
              <a:buNone/>
            </a:pPr>
            <a:r>
              <a:t/>
            </a:r>
            <a:endParaRPr/>
          </a:p>
        </p:txBody>
      </p:sp>
      <p:sp>
        <p:nvSpPr>
          <p:cNvPr id="163" name="Shape 16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usgs_logo.png" id="164" name="Shape 164"/>
          <p:cNvPicPr preferRelativeResize="0"/>
          <p:nvPr/>
        </p:nvPicPr>
        <p:blipFill>
          <a:blip r:embed="rId3">
            <a:alphaModFix/>
          </a:blip>
          <a:stretch>
            <a:fillRect/>
          </a:stretch>
        </p:blipFill>
        <p:spPr>
          <a:xfrm>
            <a:off x="4653325" y="1152479"/>
            <a:ext cx="3428900" cy="1371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Conclusion</a:t>
            </a:r>
          </a:p>
        </p:txBody>
      </p:sp>
      <p:sp>
        <p:nvSpPr>
          <p:cNvPr id="170" name="Shape 170"/>
          <p:cNvSpPr txBox="1"/>
          <p:nvPr>
            <p:ph idx="1" type="body"/>
          </p:nvPr>
        </p:nvSpPr>
        <p:spPr>
          <a:xfrm>
            <a:off x="311700" y="1141162"/>
            <a:ext cx="8520600" cy="3416400"/>
          </a:xfrm>
          <a:prstGeom prst="rect">
            <a:avLst/>
          </a:prstGeom>
        </p:spPr>
        <p:txBody>
          <a:bodyPr anchorCtr="0" anchor="t" bIns="91425" lIns="91425" rIns="91425" tIns="91425">
            <a:noAutofit/>
          </a:bodyPr>
          <a:lstStyle/>
          <a:p>
            <a:pPr indent="-228600" lvl="0" marL="457200" rtl="0">
              <a:spcBef>
                <a:spcPts val="0"/>
              </a:spcBef>
            </a:pPr>
            <a:r>
              <a:rPr lang="en"/>
              <a:t>Kaguya data set ~1.4 terabytes</a:t>
            </a:r>
          </a:p>
          <a:p>
            <a:pPr indent="-228600" lvl="0" marL="457200" rtl="0">
              <a:spcBef>
                <a:spcPts val="0"/>
              </a:spcBef>
            </a:pPr>
            <a:r>
              <a:rPr lang="en"/>
              <a:t>Current methods </a:t>
            </a:r>
          </a:p>
          <a:p>
            <a:pPr indent="-228600" lvl="1" marL="914400" rtl="0">
              <a:spcBef>
                <a:spcPts val="0"/>
              </a:spcBef>
            </a:pPr>
            <a:r>
              <a:rPr lang="en"/>
              <a:t>Slow</a:t>
            </a:r>
          </a:p>
          <a:p>
            <a:pPr indent="-228600" lvl="1" marL="914400" rtl="0">
              <a:spcBef>
                <a:spcPts val="0"/>
              </a:spcBef>
            </a:pPr>
            <a:r>
              <a:rPr lang="en"/>
              <a:t>Inefficient</a:t>
            </a:r>
          </a:p>
          <a:p>
            <a:pPr indent="-228600" lvl="0" marL="457200" rtl="0">
              <a:spcBef>
                <a:spcPts val="0"/>
              </a:spcBef>
            </a:pPr>
            <a:r>
              <a:rPr lang="en"/>
              <a:t>Solution - KASPER</a:t>
            </a:r>
          </a:p>
          <a:p>
            <a:pPr indent="-228600" lvl="1" marL="914400" rtl="0">
              <a:spcBef>
                <a:spcPts val="0"/>
              </a:spcBef>
            </a:pPr>
            <a:r>
              <a:rPr lang="en"/>
              <a:t>Web application</a:t>
            </a:r>
          </a:p>
          <a:p>
            <a:pPr indent="-228600" lvl="1" marL="914400" rtl="0">
              <a:spcBef>
                <a:spcPts val="0"/>
              </a:spcBef>
            </a:pPr>
            <a:r>
              <a:rPr lang="en"/>
              <a:t>Exploratory</a:t>
            </a:r>
            <a:r>
              <a:rPr lang="en"/>
              <a:t> </a:t>
            </a:r>
            <a:r>
              <a:rPr lang="en"/>
              <a:t>d</a:t>
            </a:r>
            <a:r>
              <a:rPr lang="en"/>
              <a:t>ata </a:t>
            </a:r>
            <a:r>
              <a:rPr lang="en"/>
              <a:t>a</a:t>
            </a:r>
            <a:r>
              <a:rPr lang="en"/>
              <a:t>nalysis</a:t>
            </a:r>
          </a:p>
          <a:p>
            <a:pPr indent="-228600" lvl="1" marL="914400" rtl="0">
              <a:spcBef>
                <a:spcPts val="0"/>
              </a:spcBef>
            </a:pPr>
            <a:r>
              <a:rPr lang="en"/>
              <a:t>Automatic hyperspectral data plotting</a:t>
            </a:r>
          </a:p>
          <a:p>
            <a:pPr indent="-228600" lvl="1" marL="914400" rtl="0">
              <a:spcBef>
                <a:spcPts val="0"/>
              </a:spcBef>
            </a:pPr>
            <a:r>
              <a:rPr lang="en"/>
              <a:t>Base layer options</a:t>
            </a:r>
          </a:p>
        </p:txBody>
      </p:sp>
      <p:sp>
        <p:nvSpPr>
          <p:cNvPr id="171" name="Shape 17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72" name="Shape 172"/>
          <p:cNvPicPr preferRelativeResize="0"/>
          <p:nvPr/>
        </p:nvPicPr>
        <p:blipFill>
          <a:blip r:embed="rId3">
            <a:alphaModFix/>
          </a:blip>
          <a:stretch>
            <a:fillRect/>
          </a:stretch>
        </p:blipFill>
        <p:spPr>
          <a:xfrm>
            <a:off x="4278947" y="905412"/>
            <a:ext cx="4101399" cy="391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Kaguya - </a:t>
            </a:r>
            <a:r>
              <a:rPr lang="en"/>
              <a:t>Spectral</a:t>
            </a:r>
            <a:r>
              <a:rPr lang="en"/>
              <a:t> Profiler </a:t>
            </a: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SELENE = Kaguya</a:t>
            </a:r>
          </a:p>
          <a:p>
            <a:pPr indent="-228600" lvl="0" marL="457200" rtl="0">
              <a:spcBef>
                <a:spcPts val="0"/>
              </a:spcBef>
            </a:pPr>
            <a:r>
              <a:rPr lang="en"/>
              <a:t>Lunar Orbiter</a:t>
            </a:r>
          </a:p>
          <a:p>
            <a:pPr indent="-228600" lvl="0" marL="457200">
              <a:spcBef>
                <a:spcPts val="0"/>
              </a:spcBef>
            </a:pPr>
            <a:r>
              <a:rPr lang="en"/>
              <a:t>High Dimensionality Spatial Data</a:t>
            </a:r>
          </a:p>
        </p:txBody>
      </p:sp>
      <p:sp>
        <p:nvSpPr>
          <p:cNvPr id="69" name="Shape 6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70" name="Shape 70"/>
          <p:cNvPicPr preferRelativeResize="0"/>
          <p:nvPr/>
        </p:nvPicPr>
        <p:blipFill>
          <a:blip r:embed="rId3">
            <a:alphaModFix/>
          </a:blip>
          <a:stretch>
            <a:fillRect/>
          </a:stretch>
        </p:blipFill>
        <p:spPr>
          <a:xfrm>
            <a:off x="311700" y="2193550"/>
            <a:ext cx="4362650" cy="2728374"/>
          </a:xfrm>
          <a:prstGeom prst="rect">
            <a:avLst/>
          </a:prstGeom>
          <a:noFill/>
          <a:ln>
            <a:noFill/>
          </a:ln>
        </p:spPr>
      </p:pic>
      <p:pic>
        <p:nvPicPr>
          <p:cNvPr id="71" name="Shape 71"/>
          <p:cNvPicPr preferRelativeResize="0"/>
          <p:nvPr/>
        </p:nvPicPr>
        <p:blipFill>
          <a:blip r:embed="rId4">
            <a:alphaModFix/>
          </a:blip>
          <a:stretch>
            <a:fillRect/>
          </a:stretch>
        </p:blipFill>
        <p:spPr>
          <a:xfrm>
            <a:off x="4918150" y="2193550"/>
            <a:ext cx="3818225" cy="2728373"/>
          </a:xfrm>
          <a:prstGeom prst="rect">
            <a:avLst/>
          </a:prstGeom>
          <a:noFill/>
          <a:ln>
            <a:noFill/>
          </a:ln>
        </p:spPr>
      </p:pic>
      <p:pic>
        <p:nvPicPr>
          <p:cNvPr id="72" name="Shape 72"/>
          <p:cNvPicPr preferRelativeResize="0"/>
          <p:nvPr/>
        </p:nvPicPr>
        <p:blipFill>
          <a:blip r:embed="rId5">
            <a:alphaModFix/>
          </a:blip>
          <a:stretch>
            <a:fillRect/>
          </a:stretch>
        </p:blipFill>
        <p:spPr>
          <a:xfrm>
            <a:off x="5866150" y="106700"/>
            <a:ext cx="1922224" cy="1922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pic>
        <p:nvPicPr>
          <p:cNvPr id="77" name="Shape 77"/>
          <p:cNvPicPr preferRelativeResize="0"/>
          <p:nvPr/>
        </p:nvPicPr>
        <p:blipFill rotWithShape="1">
          <a:blip r:embed="rId3">
            <a:alphaModFix/>
          </a:blip>
          <a:srcRect b="0" l="10065" r="18245" t="0"/>
          <a:stretch/>
        </p:blipFill>
        <p:spPr>
          <a:xfrm>
            <a:off x="2014550" y="286100"/>
            <a:ext cx="1916675" cy="2673500"/>
          </a:xfrm>
          <a:prstGeom prst="rect">
            <a:avLst/>
          </a:prstGeom>
          <a:noFill/>
          <a:ln>
            <a:noFill/>
          </a:ln>
        </p:spPr>
      </p:pic>
      <p:pic>
        <p:nvPicPr>
          <p:cNvPr descr="image.png" id="78" name="Shape 78"/>
          <p:cNvPicPr preferRelativeResize="0"/>
          <p:nvPr/>
        </p:nvPicPr>
        <p:blipFill>
          <a:blip r:embed="rId4">
            <a:alphaModFix/>
          </a:blip>
          <a:stretch>
            <a:fillRect/>
          </a:stretch>
        </p:blipFill>
        <p:spPr>
          <a:xfrm>
            <a:off x="4959050" y="286100"/>
            <a:ext cx="2063244" cy="2673500"/>
          </a:xfrm>
          <a:prstGeom prst="rect">
            <a:avLst/>
          </a:prstGeom>
          <a:noFill/>
          <a:ln>
            <a:noFill/>
          </a:ln>
        </p:spPr>
      </p:pic>
      <p:pic>
        <p:nvPicPr>
          <p:cNvPr descr="usgs_logo.png" id="79" name="Shape 79"/>
          <p:cNvPicPr preferRelativeResize="0"/>
          <p:nvPr/>
        </p:nvPicPr>
        <p:blipFill>
          <a:blip r:embed="rId5">
            <a:alphaModFix/>
          </a:blip>
          <a:stretch>
            <a:fillRect/>
          </a:stretch>
        </p:blipFill>
        <p:spPr>
          <a:xfrm>
            <a:off x="2014550" y="2959612"/>
            <a:ext cx="5114900" cy="2045949"/>
          </a:xfrm>
          <a:prstGeom prst="rect">
            <a:avLst/>
          </a:prstGeom>
          <a:noFill/>
          <a:ln>
            <a:noFill/>
          </a:ln>
        </p:spPr>
      </p:pic>
      <p:sp>
        <p:nvSpPr>
          <p:cNvPr id="80" name="Shape 80"/>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Current Methodology </a:t>
            </a:r>
          </a:p>
        </p:txBody>
      </p:sp>
      <p:sp>
        <p:nvSpPr>
          <p:cNvPr id="86" name="Shape 8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400"/>
              <a:t>‹#›</a:t>
            </a:fld>
          </a:p>
        </p:txBody>
      </p:sp>
      <p:pic>
        <p:nvPicPr>
          <p:cNvPr id="87" name="Shape 87"/>
          <p:cNvPicPr preferRelativeResize="0"/>
          <p:nvPr/>
        </p:nvPicPr>
        <p:blipFill rotWithShape="1">
          <a:blip r:embed="rId3">
            <a:alphaModFix/>
          </a:blip>
          <a:srcRect b="6127" l="1145" r="39184" t="22366"/>
          <a:stretch/>
        </p:blipFill>
        <p:spPr>
          <a:xfrm>
            <a:off x="4779125" y="2153700"/>
            <a:ext cx="3864576" cy="2738049"/>
          </a:xfrm>
          <a:prstGeom prst="rect">
            <a:avLst/>
          </a:prstGeom>
          <a:noFill/>
          <a:ln>
            <a:noFill/>
          </a:ln>
        </p:spPr>
      </p:pic>
      <p:pic>
        <p:nvPicPr>
          <p:cNvPr id="88" name="Shape 88"/>
          <p:cNvPicPr preferRelativeResize="0"/>
          <p:nvPr/>
        </p:nvPicPr>
        <p:blipFill rotWithShape="1">
          <a:blip r:embed="rId4">
            <a:alphaModFix/>
          </a:blip>
          <a:srcRect b="7837" l="0" r="39102" t="16804"/>
          <a:stretch/>
        </p:blipFill>
        <p:spPr>
          <a:xfrm>
            <a:off x="392275" y="2153700"/>
            <a:ext cx="4187175" cy="2738050"/>
          </a:xfrm>
          <a:prstGeom prst="rect">
            <a:avLst/>
          </a:prstGeom>
          <a:noFill/>
          <a:ln>
            <a:noFill/>
          </a:ln>
        </p:spPr>
      </p:pic>
      <p:pic>
        <p:nvPicPr>
          <p:cNvPr id="89" name="Shape 89"/>
          <p:cNvPicPr preferRelativeResize="0"/>
          <p:nvPr/>
        </p:nvPicPr>
        <p:blipFill>
          <a:blip r:embed="rId5">
            <a:alphaModFix/>
          </a:blip>
          <a:stretch>
            <a:fillRect/>
          </a:stretch>
        </p:blipFill>
        <p:spPr>
          <a:xfrm>
            <a:off x="111400" y="850025"/>
            <a:ext cx="9144000" cy="139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Our Solution</a:t>
            </a:r>
          </a:p>
        </p:txBody>
      </p:sp>
      <p:sp>
        <p:nvSpPr>
          <p:cNvPr id="95" name="Shape 95"/>
          <p:cNvSpPr txBox="1"/>
          <p:nvPr>
            <p:ph idx="1" type="body"/>
          </p:nvPr>
        </p:nvSpPr>
        <p:spPr>
          <a:xfrm>
            <a:off x="311700" y="1141162"/>
            <a:ext cx="8520600" cy="3416400"/>
          </a:xfrm>
          <a:prstGeom prst="rect">
            <a:avLst/>
          </a:prstGeom>
        </p:spPr>
        <p:txBody>
          <a:bodyPr anchorCtr="0" anchor="t" bIns="91425" lIns="91425" rIns="91425" tIns="91425">
            <a:noAutofit/>
          </a:bodyPr>
          <a:lstStyle/>
          <a:p>
            <a:pPr indent="-381000" lvl="0" marL="457200" rtl="0">
              <a:spcBef>
                <a:spcPts val="0"/>
              </a:spcBef>
              <a:spcAft>
                <a:spcPts val="1000"/>
              </a:spcAft>
              <a:buSzPct val="100000"/>
            </a:pPr>
            <a:r>
              <a:rPr lang="en" sz="2400"/>
              <a:t>Kaguya Spectral Profiler Explorer (KASPER)</a:t>
            </a:r>
          </a:p>
          <a:p>
            <a:pPr indent="-381000" lvl="0" marL="457200" rtl="0">
              <a:spcBef>
                <a:spcPts val="0"/>
              </a:spcBef>
              <a:spcAft>
                <a:spcPts val="1000"/>
              </a:spcAft>
              <a:buSzPct val="100000"/>
            </a:pPr>
            <a:r>
              <a:rPr lang="en" sz="2400"/>
              <a:t>Visualize data</a:t>
            </a:r>
          </a:p>
          <a:p>
            <a:pPr indent="-330200" lvl="1" marL="914400" rtl="0">
              <a:spcBef>
                <a:spcPts val="0"/>
              </a:spcBef>
              <a:buSzPct val="100000"/>
            </a:pPr>
            <a:r>
              <a:rPr lang="en" sz="1600"/>
              <a:t>Globally</a:t>
            </a:r>
          </a:p>
          <a:p>
            <a:pPr indent="-330200" lvl="1" marL="914400">
              <a:spcBef>
                <a:spcPts val="0"/>
              </a:spcBef>
              <a:buSzPct val="100000"/>
            </a:pPr>
            <a:r>
              <a:rPr lang="en" sz="1600"/>
              <a:t>Locally</a:t>
            </a:r>
          </a:p>
        </p:txBody>
      </p:sp>
      <p:sp>
        <p:nvSpPr>
          <p:cNvPr id="96" name="Shape 9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97" name="Shape 97"/>
          <p:cNvPicPr preferRelativeResize="0"/>
          <p:nvPr/>
        </p:nvPicPr>
        <p:blipFill>
          <a:blip r:embed="rId3">
            <a:alphaModFix/>
          </a:blip>
          <a:stretch>
            <a:fillRect/>
          </a:stretch>
        </p:blipFill>
        <p:spPr>
          <a:xfrm>
            <a:off x="98275" y="2607650"/>
            <a:ext cx="9144000" cy="238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Technologies Overview</a:t>
            </a:r>
          </a:p>
        </p:txBody>
      </p:sp>
      <p:sp>
        <p:nvSpPr>
          <p:cNvPr id="103" name="Shape 103"/>
          <p:cNvSpPr txBox="1"/>
          <p:nvPr>
            <p:ph idx="1" type="body"/>
          </p:nvPr>
        </p:nvSpPr>
        <p:spPr>
          <a:xfrm>
            <a:off x="311700" y="1425900"/>
            <a:ext cx="3250200" cy="3416400"/>
          </a:xfrm>
          <a:prstGeom prst="rect">
            <a:avLst/>
          </a:prstGeom>
        </p:spPr>
        <p:txBody>
          <a:bodyPr anchorCtr="0" anchor="t" bIns="91425" lIns="91425" rIns="91425" tIns="91425">
            <a:noAutofit/>
          </a:bodyPr>
          <a:lstStyle/>
          <a:p>
            <a:pPr indent="-381000" lvl="0" marL="457200" rtl="0">
              <a:lnSpc>
                <a:spcPct val="200000"/>
              </a:lnSpc>
              <a:spcBef>
                <a:spcPts val="1000"/>
              </a:spcBef>
              <a:spcAft>
                <a:spcPts val="1000"/>
              </a:spcAft>
              <a:buSzPct val="100000"/>
            </a:pPr>
            <a:r>
              <a:rPr lang="en" sz="2400"/>
              <a:t>MongoDB</a:t>
            </a:r>
          </a:p>
          <a:p>
            <a:pPr lvl="0" rtl="0">
              <a:lnSpc>
                <a:spcPct val="115000"/>
              </a:lnSpc>
              <a:spcBef>
                <a:spcPts val="1000"/>
              </a:spcBef>
              <a:spcAft>
                <a:spcPts val="1000"/>
              </a:spcAft>
              <a:buNone/>
            </a:pPr>
            <a:r>
              <a:t/>
            </a:r>
            <a:endParaRPr sz="1200"/>
          </a:p>
          <a:p>
            <a:pPr indent="-381000" lvl="0" marL="457200" rtl="0">
              <a:lnSpc>
                <a:spcPct val="200000"/>
              </a:lnSpc>
              <a:spcBef>
                <a:spcPts val="1000"/>
              </a:spcBef>
              <a:spcAft>
                <a:spcPts val="1000"/>
              </a:spcAft>
              <a:buSzPct val="100000"/>
            </a:pPr>
            <a:r>
              <a:rPr lang="en" sz="2400"/>
              <a:t>Geoserver</a:t>
            </a:r>
          </a:p>
        </p:txBody>
      </p:sp>
      <p:sp>
        <p:nvSpPr>
          <p:cNvPr id="104" name="Shape 10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5" name="Shape 105"/>
          <p:cNvPicPr preferRelativeResize="0"/>
          <p:nvPr/>
        </p:nvPicPr>
        <p:blipFill>
          <a:blip r:embed="rId3">
            <a:alphaModFix/>
          </a:blip>
          <a:stretch>
            <a:fillRect/>
          </a:stretch>
        </p:blipFill>
        <p:spPr>
          <a:xfrm>
            <a:off x="2226050" y="1425900"/>
            <a:ext cx="1230150" cy="851900"/>
          </a:xfrm>
          <a:prstGeom prst="rect">
            <a:avLst/>
          </a:prstGeom>
          <a:noFill/>
          <a:ln>
            <a:noFill/>
          </a:ln>
        </p:spPr>
      </p:pic>
      <p:pic>
        <p:nvPicPr>
          <p:cNvPr id="106" name="Shape 106"/>
          <p:cNvPicPr preferRelativeResize="0"/>
          <p:nvPr/>
        </p:nvPicPr>
        <p:blipFill>
          <a:blip r:embed="rId4">
            <a:alphaModFix/>
          </a:blip>
          <a:stretch>
            <a:fillRect/>
          </a:stretch>
        </p:blipFill>
        <p:spPr>
          <a:xfrm>
            <a:off x="2308175" y="2553049"/>
            <a:ext cx="1065875" cy="1065875"/>
          </a:xfrm>
          <a:prstGeom prst="rect">
            <a:avLst/>
          </a:prstGeom>
          <a:noFill/>
          <a:ln>
            <a:noFill/>
          </a:ln>
        </p:spPr>
      </p:pic>
      <p:sp>
        <p:nvSpPr>
          <p:cNvPr id="107" name="Shape 107"/>
          <p:cNvSpPr txBox="1"/>
          <p:nvPr>
            <p:ph idx="1" type="body"/>
          </p:nvPr>
        </p:nvSpPr>
        <p:spPr>
          <a:xfrm>
            <a:off x="4185525" y="1425900"/>
            <a:ext cx="3250200" cy="3416400"/>
          </a:xfrm>
          <a:prstGeom prst="rect">
            <a:avLst/>
          </a:prstGeom>
        </p:spPr>
        <p:txBody>
          <a:bodyPr anchorCtr="0" anchor="t" bIns="91425" lIns="91425" rIns="91425" tIns="91425">
            <a:noAutofit/>
          </a:bodyPr>
          <a:lstStyle/>
          <a:p>
            <a:pPr indent="-381000" lvl="0" marL="457200" rtl="0">
              <a:lnSpc>
                <a:spcPct val="200000"/>
              </a:lnSpc>
              <a:spcBef>
                <a:spcPts val="1000"/>
              </a:spcBef>
              <a:spcAft>
                <a:spcPts val="1000"/>
              </a:spcAft>
              <a:buSzPct val="100000"/>
            </a:pPr>
            <a:r>
              <a:rPr lang="en" sz="2400"/>
              <a:t>Node.js</a:t>
            </a:r>
          </a:p>
          <a:p>
            <a:pPr lvl="0" rtl="0">
              <a:lnSpc>
                <a:spcPct val="115000"/>
              </a:lnSpc>
              <a:spcBef>
                <a:spcPts val="1000"/>
              </a:spcBef>
              <a:spcAft>
                <a:spcPts val="1000"/>
              </a:spcAft>
              <a:buNone/>
            </a:pPr>
            <a:r>
              <a:t/>
            </a:r>
            <a:endParaRPr sz="1200"/>
          </a:p>
          <a:p>
            <a:pPr indent="-381000" lvl="0" marL="457200" rtl="0">
              <a:lnSpc>
                <a:spcPct val="200000"/>
              </a:lnSpc>
              <a:spcBef>
                <a:spcPts val="1000"/>
              </a:spcBef>
              <a:spcAft>
                <a:spcPts val="1000"/>
              </a:spcAft>
              <a:buSzPct val="100000"/>
            </a:pPr>
            <a:r>
              <a:rPr lang="en" sz="2400"/>
              <a:t>Leaflet</a:t>
            </a:r>
          </a:p>
        </p:txBody>
      </p:sp>
      <p:pic>
        <p:nvPicPr>
          <p:cNvPr id="108" name="Shape 108"/>
          <p:cNvPicPr preferRelativeResize="0"/>
          <p:nvPr/>
        </p:nvPicPr>
        <p:blipFill>
          <a:blip r:embed="rId5">
            <a:alphaModFix/>
          </a:blip>
          <a:stretch>
            <a:fillRect/>
          </a:stretch>
        </p:blipFill>
        <p:spPr>
          <a:xfrm>
            <a:off x="5679075" y="1160449"/>
            <a:ext cx="1382799" cy="1382799"/>
          </a:xfrm>
          <a:prstGeom prst="rect">
            <a:avLst/>
          </a:prstGeom>
          <a:noFill/>
          <a:ln>
            <a:noFill/>
          </a:ln>
        </p:spPr>
      </p:pic>
      <p:pic>
        <p:nvPicPr>
          <p:cNvPr id="109" name="Shape 109"/>
          <p:cNvPicPr preferRelativeResize="0"/>
          <p:nvPr/>
        </p:nvPicPr>
        <p:blipFill>
          <a:blip r:embed="rId6">
            <a:alphaModFix/>
          </a:blip>
          <a:stretch>
            <a:fillRect/>
          </a:stretch>
        </p:blipFill>
        <p:spPr>
          <a:xfrm>
            <a:off x="5923871" y="2639383"/>
            <a:ext cx="893200" cy="89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Requirements</a:t>
            </a:r>
          </a:p>
        </p:txBody>
      </p:sp>
      <p:sp>
        <p:nvSpPr>
          <p:cNvPr id="115" name="Shape 11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50000"/>
              </a:lnSpc>
              <a:spcBef>
                <a:spcPts val="0"/>
              </a:spcBef>
            </a:pPr>
            <a:r>
              <a:rPr lang="en"/>
              <a:t>Web application interface</a:t>
            </a:r>
          </a:p>
          <a:p>
            <a:pPr indent="-228600" lvl="0" marL="457200" rtl="0">
              <a:lnSpc>
                <a:spcPct val="150000"/>
              </a:lnSpc>
              <a:spcBef>
                <a:spcPts val="0"/>
              </a:spcBef>
            </a:pPr>
            <a:r>
              <a:rPr lang="en"/>
              <a:t>Support exploratory analysis</a:t>
            </a:r>
          </a:p>
          <a:p>
            <a:pPr indent="-228600" lvl="0" marL="457200" rtl="0">
              <a:lnSpc>
                <a:spcPct val="150000"/>
              </a:lnSpc>
              <a:spcBef>
                <a:spcPts val="0"/>
              </a:spcBef>
            </a:pPr>
            <a:r>
              <a:rPr lang="en"/>
              <a:t>High interactivity</a:t>
            </a:r>
          </a:p>
          <a:p>
            <a:pPr indent="-228600" lvl="0" marL="457200" rtl="0">
              <a:lnSpc>
                <a:spcPct val="150000"/>
              </a:lnSpc>
              <a:spcBef>
                <a:spcPts val="0"/>
              </a:spcBef>
            </a:pPr>
            <a:r>
              <a:rPr lang="en"/>
              <a:t>Visualize</a:t>
            </a:r>
          </a:p>
          <a:p>
            <a:pPr indent="-228600" lvl="1" marL="914400" rtl="0">
              <a:lnSpc>
                <a:spcPct val="150000"/>
              </a:lnSpc>
              <a:spcBef>
                <a:spcPts val="0"/>
              </a:spcBef>
            </a:pPr>
            <a:r>
              <a:rPr lang="en"/>
              <a:t>Geospatial data</a:t>
            </a:r>
          </a:p>
          <a:p>
            <a:pPr indent="-228600" lvl="1" marL="914400" rtl="0">
              <a:lnSpc>
                <a:spcPct val="150000"/>
              </a:lnSpc>
              <a:spcBef>
                <a:spcPts val="0"/>
              </a:spcBef>
            </a:pPr>
            <a:r>
              <a:rPr lang="en"/>
              <a:t>Hyperspectral data</a:t>
            </a:r>
          </a:p>
          <a:p>
            <a:pPr indent="-228600" lvl="0" marL="457200" rtl="0">
              <a:lnSpc>
                <a:spcPct val="150000"/>
              </a:lnSpc>
              <a:spcBef>
                <a:spcPts val="0"/>
              </a:spcBef>
            </a:pPr>
            <a:r>
              <a:rPr lang="en"/>
              <a:t>Use OGC compliant technologies</a:t>
            </a:r>
          </a:p>
          <a:p>
            <a:pPr lvl="0" rtl="0">
              <a:lnSpc>
                <a:spcPct val="150000"/>
              </a:lnSpc>
              <a:spcBef>
                <a:spcPts val="0"/>
              </a:spcBef>
              <a:buNone/>
            </a:pPr>
            <a:r>
              <a:t/>
            </a:r>
            <a:endParaRPr/>
          </a:p>
          <a:p>
            <a:pPr lvl="0">
              <a:spcBef>
                <a:spcPts val="0"/>
              </a:spcBef>
              <a:buNone/>
            </a:pPr>
            <a:r>
              <a:t/>
            </a:r>
            <a:endParaRPr/>
          </a:p>
        </p:txBody>
      </p:sp>
      <p:sp>
        <p:nvSpPr>
          <p:cNvPr id="116" name="Shape 1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22" name="Shape 12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123" name="Shape 1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24" name="Shape 124" title="KASPER - final demo">
            <a:hlinkClick r:id="rId3"/>
          </p:cNvPr>
          <p:cNvSpPr/>
          <p:nvPr/>
        </p:nvSpPr>
        <p:spPr>
          <a:xfrm>
            <a:off x="-155326" y="-973739"/>
            <a:ext cx="9454650" cy="7090974"/>
          </a:xfrm>
          <a:prstGeom prst="rect">
            <a:avLst/>
          </a:prstGeom>
          <a:blipFill>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61350" y="445025"/>
            <a:ext cx="3531000" cy="572700"/>
          </a:xfrm>
          <a:prstGeom prst="rect">
            <a:avLst/>
          </a:prstGeom>
        </p:spPr>
        <p:txBody>
          <a:bodyPr anchorCtr="0" anchor="t" bIns="91425" lIns="91425" rIns="91425" tIns="91425">
            <a:noAutofit/>
          </a:bodyPr>
          <a:lstStyle/>
          <a:p>
            <a:pPr lvl="0">
              <a:spcBef>
                <a:spcPts val="0"/>
              </a:spcBef>
              <a:buNone/>
            </a:pPr>
            <a:r>
              <a:rPr lang="en"/>
              <a:t>Architecture Overview</a:t>
            </a:r>
          </a:p>
        </p:txBody>
      </p:sp>
      <p:sp>
        <p:nvSpPr>
          <p:cNvPr id="130" name="Shape 130"/>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31" name="Shape 131"/>
          <p:cNvPicPr preferRelativeResize="0"/>
          <p:nvPr/>
        </p:nvPicPr>
        <p:blipFill>
          <a:blip r:embed="rId3">
            <a:alphaModFix/>
          </a:blip>
          <a:stretch>
            <a:fillRect/>
          </a:stretch>
        </p:blipFill>
        <p:spPr>
          <a:xfrm>
            <a:off x="361350" y="1286325"/>
            <a:ext cx="8185449" cy="33312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